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4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6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12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72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5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3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142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9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6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9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6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04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9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9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4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3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319047-3D4C-436F-98E4-71E5241AE5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D47B65-FAEB-4450-ACD4-5AA5E699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0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1124~1\AppData\Local\Temp\Rar$DI53.168\&#1055;&#1088;&#1080;&#1082;&#1072;&#1079;%20%20&#1050;&#1054;%20_%20&#1086;&#1090;%20%2021.12.2021%20&#8470;%20%2019%20_%20&#1089;&#1090;&#1080;&#1084;.%20%20&#1088;&#1091;&#1082;.%20%20&#1089;%20%2001.01.2022%20_%20.%20%20&#1050;&#1054;&#1055;&#1054;%20%20&#1051;&#1054;.doc#P21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925053"/>
            <a:ext cx="7061202" cy="1524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Пути повышения эффективности системы профессиональной  ориентации </a:t>
            </a:r>
            <a:r>
              <a:rPr lang="ru-RU" sz="3600" dirty="0" smtClean="0"/>
              <a:t>обучающихся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r"/>
            <a:r>
              <a:rPr lang="ru-RU" dirty="0" smtClean="0"/>
              <a:t>Педагогический совет</a:t>
            </a:r>
          </a:p>
          <a:p>
            <a:pPr algn="r"/>
            <a:r>
              <a:rPr lang="ru-RU" dirty="0" smtClean="0"/>
              <a:t>МОУ «</a:t>
            </a:r>
            <a:r>
              <a:rPr lang="ru-RU" dirty="0" err="1" smtClean="0"/>
              <a:t>Сланцевская</a:t>
            </a:r>
            <a:r>
              <a:rPr lang="ru-RU" dirty="0" smtClean="0"/>
              <a:t> СОШ №1»</a:t>
            </a:r>
          </a:p>
          <a:p>
            <a:pPr algn="r"/>
            <a:r>
              <a:rPr lang="ru-RU" dirty="0" smtClean="0"/>
              <a:t>27.12.21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45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336529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hlinkClick r:id="rId2"/>
              </a:rPr>
              <a:t>ПОКАЗАТЕЛИ И КРИТЕРИИ</a:t>
            </a:r>
            <a:r>
              <a:rPr lang="ru-RU" sz="2000" b="1" dirty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ЭФФЕКТИВНОСТИ </a:t>
            </a:r>
            <a:r>
              <a:rPr lang="ru-RU" sz="2000" b="1" dirty="0"/>
              <a:t>И РЕЗУЛЬТАТИВНОСТИ ДЕЯТЕЛЬНОСТИ МУНИЦИПАЛЬНЫХ </a:t>
            </a:r>
            <a:r>
              <a:rPr lang="ru-RU" sz="2000" b="1" dirty="0" smtClean="0"/>
              <a:t>ОБЩЕОБРАЗОВАТЕЛЬНЫХ ОРГАНИЗАЦИЙ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25076"/>
              </p:ext>
            </p:extLst>
          </p:nvPr>
        </p:nvGraphicFramePr>
        <p:xfrm>
          <a:off x="904775" y="1617045"/>
          <a:ext cx="10520412" cy="5006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20412"/>
              </a:tblGrid>
              <a:tr h="612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43. Наличие системы и утвержденного комплекса мер (стратегия, концепция, план  мероприятий и т.п.), определяющих систему развития профориентации обучающихся  в ОО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/>
                </a:tc>
              </a:tr>
              <a:tr h="1240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44. Наличие системы наставничества обучающихся по  общеобразовательным и дополнительным общеобразовательным программам (в том числе с применением лучших практик </a:t>
                      </a:r>
                      <a:r>
                        <a:rPr lang="ru-RU" sz="1800" dirty="0" err="1">
                          <a:effectLst/>
                        </a:rPr>
                        <a:t>профориентационного</a:t>
                      </a:r>
                      <a:r>
                        <a:rPr lang="ru-RU" sz="1800" dirty="0">
                          <a:effectLst/>
                        </a:rPr>
                        <a:t> наставничества, а также обмена опытом между обучающимися)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/>
                </a:tc>
              </a:tr>
              <a:tr h="926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 Доля выпускников 9-х классов продолжающих обучение по образовательным программах среднего общего образования, профессионального образования в образовательных организациях Ленинградской области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/>
                </a:tc>
              </a:tr>
              <a:tr h="9267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46. Доля выпускников 11 классов, поступивших в ОО СПО и ВПО в соответствии с профильным обучением от общего количества обучающихся по профилю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/>
                </a:tc>
              </a:tr>
              <a:tr h="3099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47. Наличие и реализации договоров о сотрудничестве с учреждениями СПО и ВПО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/>
                </a:tc>
              </a:tr>
              <a:tr h="926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48. Участие обучающихся в региональных и федеральных мероприятиях </a:t>
                      </a:r>
                      <a:r>
                        <a:rPr lang="ru-RU" sz="1800" dirty="0" err="1">
                          <a:effectLst/>
                        </a:rPr>
                        <a:t>профориентационной</a:t>
                      </a:r>
                      <a:r>
                        <a:rPr lang="ru-RU" sz="1800" dirty="0">
                          <a:effectLst/>
                        </a:rPr>
                        <a:t> направленности (движение </a:t>
                      </a:r>
                      <a:r>
                        <a:rPr lang="ru-RU" sz="1800" dirty="0" err="1">
                          <a:effectLst/>
                        </a:rPr>
                        <a:t>ЮниорПрофи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ВолдСкиллс</a:t>
                      </a:r>
                      <a:r>
                        <a:rPr lang="ru-RU" sz="1800" dirty="0">
                          <a:effectLst/>
                        </a:rPr>
                        <a:t>. </a:t>
                      </a:r>
                      <a:r>
                        <a:rPr lang="ru-RU" sz="1800" dirty="0" err="1">
                          <a:effectLst/>
                        </a:rPr>
                        <a:t>Робофест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Проектория</a:t>
                      </a:r>
                      <a:r>
                        <a:rPr lang="ru-RU" sz="1800" dirty="0">
                          <a:effectLst/>
                        </a:rPr>
                        <a:t>, Билет в будущее и др. аналогичных мероприятиях)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09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41146"/>
            <a:ext cx="9601196" cy="5197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Пути повышения эффективности системы </a:t>
            </a:r>
            <a:r>
              <a:rPr lang="ru-RU" sz="2400" dirty="0" err="1" smtClean="0"/>
              <a:t>профориентационной</a:t>
            </a:r>
            <a:r>
              <a:rPr lang="ru-RU" sz="2400" dirty="0" smtClean="0"/>
              <a:t> работы: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981" y="1386039"/>
            <a:ext cx="10530038" cy="4514248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/>
              <a:t>Разработать образовательный проект «Школа профессий» для обучающихся 1-4, 5-7 </a:t>
            </a:r>
            <a:r>
              <a:rPr lang="ru-RU" sz="4500" dirty="0" smtClean="0"/>
              <a:t>классов – до 01.09.2022 г.</a:t>
            </a:r>
          </a:p>
          <a:p>
            <a:r>
              <a:rPr lang="ru-RU" sz="4500" dirty="0" smtClean="0"/>
              <a:t>Разработать и провести цикл мероприятий для родителей обучающихся «Профориентация – успешное будущее ребёнка» до 01.09.2021 г.</a:t>
            </a:r>
          </a:p>
          <a:p>
            <a:r>
              <a:rPr lang="ru-RU" sz="4500" dirty="0" smtClean="0"/>
              <a:t>Разработать план мероприятий по подготовке к  участию в движении «Юниор-профи» – до 01.09.2021 г.</a:t>
            </a:r>
          </a:p>
          <a:p>
            <a:r>
              <a:rPr lang="ru-RU" sz="4500" dirty="0" smtClean="0"/>
              <a:t>Обеспечить заключение договоров о сотрудничестве в области профориентации с ВУЗами, реализующими гуманитарное и социально-экономическое направления подготовки – до 01.09.2021</a:t>
            </a:r>
          </a:p>
          <a:p>
            <a:r>
              <a:rPr lang="ru-RU" sz="4500" dirty="0"/>
              <a:t>Обеспечить </a:t>
            </a:r>
            <a:r>
              <a:rPr lang="ru-RU" sz="4500" dirty="0" smtClean="0"/>
              <a:t>повышение</a:t>
            </a:r>
            <a:endParaRPr lang="ru-RU" sz="4500" dirty="0"/>
          </a:p>
          <a:p>
            <a:pPr>
              <a:buFontTx/>
              <a:buChar char="-"/>
            </a:pPr>
            <a:r>
              <a:rPr lang="ru-RU" sz="4500" dirty="0" smtClean="0"/>
              <a:t>доли </a:t>
            </a:r>
            <a:r>
              <a:rPr lang="ru-RU" sz="4500" dirty="0"/>
              <a:t>выпускников 9-х классов продолжающих обучение по образовательным программах среднего общего образования, профессионального образования в образовательных организациях Ленинградской </a:t>
            </a:r>
            <a:r>
              <a:rPr lang="ru-RU" sz="4500" dirty="0" err="1"/>
              <a:t>области</a:t>
            </a:r>
            <a:r>
              <a:rPr lang="ru-RU" sz="4500" b="1" dirty="0" err="1" smtClean="0">
                <a:solidFill>
                  <a:schemeClr val="lt1"/>
                </a:solidFill>
              </a:rPr>
              <a:t>вания</a:t>
            </a:r>
            <a:r>
              <a:rPr lang="ru-RU" sz="4500" b="1" dirty="0">
                <a:solidFill>
                  <a:schemeClr val="lt1"/>
                </a:solidFill>
              </a:rPr>
              <a:t>, профессионального образования в образовательных организациях </a:t>
            </a:r>
            <a:r>
              <a:rPr lang="ru-RU" sz="4500" b="1" dirty="0" err="1" smtClean="0">
                <a:solidFill>
                  <a:schemeClr val="lt1"/>
                </a:solidFill>
              </a:rPr>
              <a:t>Ленингастиков</a:t>
            </a:r>
            <a:r>
              <a:rPr lang="ru-RU" sz="4500" b="1" dirty="0" smtClean="0">
                <a:solidFill>
                  <a:schemeClr val="lt1"/>
                </a:solidFill>
              </a:rPr>
              <a:t> </a:t>
            </a:r>
            <a:r>
              <a:rPr lang="ru-RU" sz="4500" b="1" dirty="0">
                <a:solidFill>
                  <a:schemeClr val="lt1"/>
                </a:solidFill>
              </a:rPr>
              <a:t>9-х </a:t>
            </a:r>
            <a:r>
              <a:rPr lang="ru-RU" sz="4500" b="1" dirty="0" smtClean="0">
                <a:solidFill>
                  <a:schemeClr val="lt1"/>
                </a:solidFill>
              </a:rPr>
              <a:t>о</a:t>
            </a:r>
          </a:p>
          <a:p>
            <a:pPr>
              <a:buFontTx/>
              <a:buChar char="-"/>
            </a:pPr>
            <a:r>
              <a:rPr lang="ru-RU" sz="4500" dirty="0" smtClean="0"/>
              <a:t>доли </a:t>
            </a:r>
            <a:r>
              <a:rPr lang="ru-RU" sz="4500" dirty="0"/>
              <a:t>выпускников 11 классов, поступивших в ОО СПО и ВПО в соответствии с профильным обучением от общего количества обучающихся по </a:t>
            </a:r>
            <a:r>
              <a:rPr lang="ru-RU" sz="4500" dirty="0" smtClean="0"/>
              <a:t>профилю</a:t>
            </a:r>
          </a:p>
        </p:txBody>
      </p:sp>
    </p:spTree>
    <p:extLst>
      <p:ext uri="{BB962C8B-B14F-4D97-AF65-F5344CB8AC3E}">
        <p14:creationId xmlns:p14="http://schemas.microsoft.com/office/powerpoint/2010/main" val="136594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779" y="625997"/>
            <a:ext cx="9601196" cy="51940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Актуальность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651" y="1366788"/>
            <a:ext cx="10520412" cy="4860758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/>
              <a:t>Проблема, </a:t>
            </a:r>
            <a:r>
              <a:rPr lang="ru-RU" sz="3600" b="1" dirty="0"/>
              <a:t>которая существует последние годы</a:t>
            </a:r>
            <a:r>
              <a:rPr lang="ru-RU" sz="3600" dirty="0"/>
              <a:t>: </a:t>
            </a:r>
            <a:endParaRPr lang="ru-RU" sz="3600" dirty="0" smtClean="0"/>
          </a:p>
          <a:p>
            <a:pPr>
              <a:buFontTx/>
              <a:buChar char="-"/>
            </a:pPr>
            <a:r>
              <a:rPr lang="ru-RU" sz="3600" dirty="0" smtClean="0"/>
              <a:t>многие </a:t>
            </a:r>
            <a:r>
              <a:rPr lang="ru-RU" sz="3600" dirty="0"/>
              <a:t>дети </a:t>
            </a:r>
            <a:r>
              <a:rPr lang="ru-RU" sz="3600" dirty="0" smtClean="0"/>
              <a:t>поступают </a:t>
            </a:r>
            <a:r>
              <a:rPr lang="ru-RU" sz="3600" dirty="0"/>
              <a:t>в ВУЗы неосознанно, поэтому далеко не все работают по </a:t>
            </a:r>
            <a:r>
              <a:rPr lang="ru-RU" sz="3600" dirty="0" smtClean="0"/>
              <a:t>профессии;</a:t>
            </a:r>
          </a:p>
          <a:p>
            <a:pPr>
              <a:buFontTx/>
              <a:buChar char="-"/>
            </a:pPr>
            <a:r>
              <a:rPr lang="ru-RU" sz="3600" dirty="0" smtClean="0"/>
              <a:t>мы </a:t>
            </a:r>
            <a:r>
              <a:rPr lang="ru-RU" sz="3600" dirty="0"/>
              <a:t>сегодня просим ребёнка в 9 классе определиться: </a:t>
            </a:r>
            <a:endParaRPr lang="ru-RU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колледж </a:t>
            </a:r>
            <a:r>
              <a:rPr lang="ru-RU" sz="3600" dirty="0"/>
              <a:t>или идти дальше в 10-11 </a:t>
            </a:r>
            <a:r>
              <a:rPr lang="ru-RU" sz="3600" dirty="0" smtClean="0"/>
              <a:t>классы?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в </a:t>
            </a:r>
            <a:r>
              <a:rPr lang="ru-RU" sz="3600" dirty="0"/>
              <a:t>какой </a:t>
            </a:r>
            <a:r>
              <a:rPr lang="ru-RU" sz="3600" dirty="0" smtClean="0"/>
              <a:t>профиль?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потом </a:t>
            </a:r>
            <a:r>
              <a:rPr lang="ru-RU" sz="3600" dirty="0"/>
              <a:t>в какой </a:t>
            </a:r>
            <a:r>
              <a:rPr lang="ru-RU" sz="3600" dirty="0" smtClean="0"/>
              <a:t>институт?</a:t>
            </a:r>
          </a:p>
          <a:p>
            <a:pPr marL="0" indent="0">
              <a:buNone/>
            </a:pPr>
            <a:endParaRPr lang="ru-RU" sz="3600" dirty="0" smtClean="0"/>
          </a:p>
          <a:p>
            <a:r>
              <a:rPr lang="ru-RU" sz="3600" dirty="0" smtClean="0"/>
              <a:t>Помочь  </a:t>
            </a:r>
            <a:r>
              <a:rPr lang="ru-RU" sz="3600" dirty="0"/>
              <a:t>молодому человеку определиться </a:t>
            </a:r>
            <a:r>
              <a:rPr lang="ru-RU" sz="3600" dirty="0" smtClean="0"/>
              <a:t>с </a:t>
            </a:r>
            <a:r>
              <a:rPr lang="ru-RU" sz="3600" dirty="0"/>
              <a:t>выбором своего будущего профессионального пути – </a:t>
            </a:r>
            <a:r>
              <a:rPr lang="ru-RU" sz="3600" dirty="0" smtClean="0"/>
              <a:t>одна </a:t>
            </a:r>
            <a:r>
              <a:rPr lang="ru-RU" sz="3600" dirty="0"/>
              <a:t>из ведущих линий нацпроекта «Образование»</a:t>
            </a:r>
          </a:p>
          <a:p>
            <a:r>
              <a:rPr lang="ru-RU" sz="3600" dirty="0"/>
              <a:t>В современном мире чем раньше система образования сможет раскрыть способности и возможности ребёнка , тем раньше он сможет определиться с тем, что действительно нравится, со своей будущей сферой деятельности, и тем более качественным будет образование, которое он </a:t>
            </a:r>
            <a:r>
              <a:rPr lang="ru-RU" sz="3600" dirty="0" smtClean="0"/>
              <a:t>получит</a:t>
            </a: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74923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846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 самоопределения после 9 класса: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29504"/>
              </p:ext>
            </p:extLst>
          </p:nvPr>
        </p:nvGraphicFramePr>
        <p:xfrm>
          <a:off x="1058779" y="1578543"/>
          <a:ext cx="10077650" cy="4661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309"/>
                <a:gridCol w="5197643"/>
                <a:gridCol w="2704698"/>
              </a:tblGrid>
              <a:tr h="14149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Технологический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5" marR="595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математика, информатика,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, химия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5" marR="5955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3 чел.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9555" marR="5955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ИУП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5" marR="595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Математика, информатика, право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5" marR="595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 чел.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5" marR="59555" marT="0" marB="0"/>
                </a:tc>
              </a:tr>
              <a:tr h="824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ИУП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5" marR="595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Математика, информатика, </a:t>
                      </a:r>
                      <a:endParaRPr lang="ru-RU" sz="18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английский </a:t>
                      </a:r>
                      <a:r>
                        <a:rPr lang="ru-RU" sz="1800" b="1" dirty="0">
                          <a:effectLst/>
                        </a:rPr>
                        <a:t>язык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5" marR="595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 чел.</a:t>
                      </a:r>
                      <a:endParaRPr lang="ru-RU" sz="1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5" marR="59555" marT="0" marB="0"/>
                </a:tc>
              </a:tr>
              <a:tr h="1241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ИУП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5" marR="595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Математика, химия, биология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5" marR="595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 чел.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9555" marR="595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09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74383"/>
              </p:ext>
            </p:extLst>
          </p:nvPr>
        </p:nvGraphicFramePr>
        <p:xfrm>
          <a:off x="866274" y="664143"/>
          <a:ext cx="10520411" cy="5322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061"/>
                <a:gridCol w="5977288"/>
                <a:gridCol w="2310062"/>
              </a:tblGrid>
              <a:tr h="506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ИУП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Химия, биология, право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1 чел.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7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ИУП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Русский язык, химия, биология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 чел.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</a:tr>
              <a:tr h="1013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ИУП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РУ, Литература, право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 чел.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</a:tr>
              <a:tr h="760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ИУП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РУ, История, право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 чел.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</a:tr>
              <a:tr h="760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ИУП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АЯ Право МА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 чел.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</a:tr>
              <a:tr h="1013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ИУП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ИС Право МА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 чел.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3" marR="562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90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039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49667"/>
            <a:ext cx="9601196" cy="4326201"/>
          </a:xfrm>
        </p:spPr>
        <p:txBody>
          <a:bodyPr/>
          <a:lstStyle/>
          <a:p>
            <a:r>
              <a:rPr lang="ru-RU" dirty="0" smtClean="0"/>
              <a:t>Индивидуальная работа с обучающимися, родителями</a:t>
            </a:r>
          </a:p>
          <a:p>
            <a:r>
              <a:rPr lang="ru-RU" dirty="0" smtClean="0"/>
              <a:t>Промежуточное анкетирование 9 классов (январь)</a:t>
            </a:r>
          </a:p>
          <a:p>
            <a:r>
              <a:rPr lang="ru-RU" dirty="0" smtClean="0"/>
              <a:t>Участие  обучающихся (их родителей)в презентации профилей ОО района (январь – февраль 2022)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27.01.22 г. – в МОУ «</a:t>
            </a:r>
            <a:r>
              <a:rPr lang="ru-RU" dirty="0" err="1" smtClean="0"/>
              <a:t>Сланцевская</a:t>
            </a:r>
            <a:r>
              <a:rPr lang="ru-RU" dirty="0" smtClean="0"/>
              <a:t> СОШ №1»</a:t>
            </a:r>
          </a:p>
          <a:p>
            <a:r>
              <a:rPr lang="ru-RU" dirty="0" smtClean="0"/>
              <a:t>Мероприятия для родителей обучающихся в рамках Недели образования (февраль 2022)</a:t>
            </a:r>
          </a:p>
          <a:p>
            <a:r>
              <a:rPr lang="ru-RU" dirty="0" smtClean="0"/>
              <a:t>Итоговое анкетирование 9 классов (апрель 2022)</a:t>
            </a:r>
          </a:p>
          <a:p>
            <a:r>
              <a:rPr lang="ru-RU" dirty="0" smtClean="0"/>
              <a:t>Разработка ИУП, УП профилей.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72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99765"/>
            <a:ext cx="9601196" cy="471283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Привлечение </a:t>
            </a:r>
            <a:r>
              <a:rPr lang="ru-RU" sz="2800" dirty="0"/>
              <a:t>родителей к вопросам профориентации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1050"/>
            <a:ext cx="9601196" cy="4306950"/>
          </a:xfrm>
        </p:spPr>
        <p:txBody>
          <a:bodyPr>
            <a:normAutofit/>
          </a:bodyPr>
          <a:lstStyle/>
          <a:p>
            <a:r>
              <a:rPr lang="ru-RU" dirty="0"/>
              <a:t>От семьи зависит очень многое, </a:t>
            </a:r>
            <a:r>
              <a:rPr lang="ru-RU" b="1" dirty="0"/>
              <a:t>залог успешного самоопределения </a:t>
            </a:r>
            <a:r>
              <a:rPr lang="ru-RU" b="1" dirty="0" smtClean="0"/>
              <a:t>ребёнка  </a:t>
            </a:r>
            <a:r>
              <a:rPr lang="ru-RU" b="1" dirty="0"/>
              <a:t>в  единении усилий школьника, родителей и школы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настоящее время «Просвещением» разрабатывается еще одна крупная инициатива – </a:t>
            </a:r>
            <a:r>
              <a:rPr lang="ru-RU" b="1" dirty="0"/>
              <a:t>«Родительский университет</a:t>
            </a:r>
            <a:r>
              <a:rPr lang="ru-RU" b="1" dirty="0" smtClean="0"/>
              <a:t>»</a:t>
            </a:r>
          </a:p>
          <a:p>
            <a:r>
              <a:rPr lang="ru-RU" dirty="0"/>
              <a:t>Проект </a:t>
            </a:r>
            <a:r>
              <a:rPr lang="ru-RU" b="1" dirty="0"/>
              <a:t>«Профориентация – успешное будущее ребёнка»: </a:t>
            </a:r>
            <a:r>
              <a:rPr lang="ru-RU" dirty="0"/>
              <a:t>конференция для педагогов и родителей, образовательный </a:t>
            </a:r>
            <a:r>
              <a:rPr lang="ru-RU" dirty="0" err="1"/>
              <a:t>квест</a:t>
            </a:r>
            <a:r>
              <a:rPr lang="ru-RU" dirty="0"/>
              <a:t>, «Школа профессий» (10 актуальных направлений развития для подростков)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38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Федеральные мероприятия </a:t>
            </a:r>
            <a:r>
              <a:rPr lang="ru-RU" sz="2800" dirty="0" err="1"/>
              <a:t>профориентационной</a:t>
            </a:r>
            <a:r>
              <a:rPr lang="ru-RU" sz="2800" dirty="0"/>
              <a:t> направленности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648" y="2556932"/>
            <a:ext cx="10443411" cy="331893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Открытые </a:t>
            </a:r>
            <a:r>
              <a:rPr lang="ru-RU" dirty="0" err="1" smtClean="0"/>
              <a:t>уроки.РФ</a:t>
            </a:r>
            <a:r>
              <a:rPr lang="ru-RU" dirty="0" smtClean="0"/>
              <a:t> (6-11 </a:t>
            </a:r>
            <a:r>
              <a:rPr lang="ru-RU" dirty="0" err="1" smtClean="0"/>
              <a:t>кл</a:t>
            </a:r>
            <a:r>
              <a:rPr lang="ru-RU" dirty="0" smtClean="0"/>
              <a:t>.) – участие 70% обучающихся (уроки технологии, Васильева И.Ф.)</a:t>
            </a:r>
            <a:endParaRPr lang="ru-RU" dirty="0"/>
          </a:p>
          <a:p>
            <a:r>
              <a:rPr lang="ru-RU" dirty="0"/>
              <a:t>Шоу </a:t>
            </a:r>
            <a:r>
              <a:rPr lang="ru-RU" dirty="0" smtClean="0"/>
              <a:t>профессий (4-11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r>
              <a:rPr lang="ru-RU" dirty="0"/>
              <a:t> участие 70% обучающихся (уроки технологии, Васильева И.Ф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 smtClean="0"/>
              <a:t>Масштабный </a:t>
            </a:r>
            <a:r>
              <a:rPr lang="ru-RU" dirty="0" err="1"/>
              <a:t>профориентационный</a:t>
            </a:r>
            <a:r>
              <a:rPr lang="ru-RU" dirty="0"/>
              <a:t> проект  «Билет в будущее» - для обучающихся 6-11 классов, их родителей. Дети могут буквально «потрогать руками» будущие профессии и начинать определяться со своим дальнейшим  путем. </a:t>
            </a:r>
            <a:endParaRPr lang="ru-RU" dirty="0" smtClean="0"/>
          </a:p>
          <a:p>
            <a:r>
              <a:rPr lang="ru-RU" dirty="0" smtClean="0"/>
              <a:t>Участие МОУ «</a:t>
            </a:r>
            <a:r>
              <a:rPr lang="ru-RU" dirty="0" err="1" smtClean="0"/>
              <a:t>Сланцевская</a:t>
            </a:r>
            <a:r>
              <a:rPr lang="ru-RU" dirty="0" smtClean="0"/>
              <a:t> СОШ №1»: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2020 г. – 20 чел. – 7а класс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2021 г. – 69 чел.  - 8а,8б,8в классы</a:t>
            </a:r>
            <a:endParaRPr lang="ru-RU" dirty="0"/>
          </a:p>
          <a:p>
            <a:r>
              <a:rPr lang="ru-RU" dirty="0" smtClean="0"/>
              <a:t>Школьный координатор – Ефременко Ю.А.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69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284" y="972506"/>
            <a:ext cx="9601196" cy="1303867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/>
              <a:t>Одна </a:t>
            </a:r>
            <a:r>
              <a:rPr lang="ru-RU" sz="2800" dirty="0"/>
              <a:t>из ведущих линий нацпроекта «Образование»: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сделать </a:t>
            </a:r>
            <a:r>
              <a:rPr lang="ru-RU" sz="2800" dirty="0"/>
              <a:t>так, чтобы школа,  ВУЗ и будущий работодатель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были </a:t>
            </a:r>
            <a:r>
              <a:rPr lang="ru-RU" sz="2800" dirty="0"/>
              <a:t>в одной </a:t>
            </a:r>
            <a:r>
              <a:rPr lang="ru-RU" sz="2800" dirty="0" smtClean="0"/>
              <a:t>связке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21305"/>
            <a:ext cx="9601196" cy="41003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/>
              <a:t>Взаимодействие «</a:t>
            </a:r>
            <a:r>
              <a:rPr lang="ru-RU" sz="2000" b="1" dirty="0"/>
              <a:t>Школа-СПО</a:t>
            </a:r>
            <a:r>
              <a:rPr lang="ru-RU" sz="2000" b="1" dirty="0" smtClean="0"/>
              <a:t>»: </a:t>
            </a:r>
          </a:p>
          <a:p>
            <a:pPr>
              <a:buFontTx/>
              <a:buChar char="-"/>
            </a:pPr>
            <a:r>
              <a:rPr lang="ru-RU" sz="2000" b="1" dirty="0" smtClean="0"/>
              <a:t>Элективные курсы </a:t>
            </a:r>
            <a:r>
              <a:rPr lang="ru-RU" sz="2000" dirty="0" smtClean="0"/>
              <a:t>на базе </a:t>
            </a:r>
            <a:r>
              <a:rPr lang="ru-RU" sz="2000" dirty="0" err="1" smtClean="0"/>
              <a:t>Сланцевского</a:t>
            </a:r>
            <a:r>
              <a:rPr lang="ru-RU" sz="2000" dirty="0" smtClean="0"/>
              <a:t> ИТ для 9 классов;</a:t>
            </a:r>
          </a:p>
          <a:p>
            <a:pPr>
              <a:buFontTx/>
              <a:buChar char="-"/>
            </a:pPr>
            <a:r>
              <a:rPr lang="ru-RU" sz="2000" b="1" dirty="0" smtClean="0"/>
              <a:t>10 класс с реализацией программы рабочих профессий </a:t>
            </a:r>
            <a:r>
              <a:rPr lang="ru-RU" sz="2000" dirty="0" smtClean="0"/>
              <a:t>на базе СИТ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(МОУ «</a:t>
            </a:r>
            <a:r>
              <a:rPr lang="ru-RU" sz="2000" dirty="0" err="1" smtClean="0"/>
              <a:t>Сланцевская</a:t>
            </a:r>
            <a:r>
              <a:rPr lang="ru-RU" sz="2000" dirty="0" smtClean="0"/>
              <a:t> СОШ №6»)</a:t>
            </a:r>
          </a:p>
          <a:p>
            <a:pPr>
              <a:buFontTx/>
              <a:buChar char="-"/>
            </a:pPr>
            <a:r>
              <a:rPr lang="ru-RU" sz="2000" dirty="0" smtClean="0"/>
              <a:t>Информационные мероприятия учреждений СПО ЛО ( очные и дистанционные)</a:t>
            </a:r>
          </a:p>
          <a:p>
            <a:pPr>
              <a:buFontTx/>
              <a:buChar char="-"/>
            </a:pPr>
            <a:r>
              <a:rPr lang="ru-RU" sz="2000" dirty="0" smtClean="0"/>
              <a:t>Ознакомление обучающихся и их родителей с </a:t>
            </a:r>
            <a:r>
              <a:rPr lang="ru-RU" sz="2000" dirty="0"/>
              <a:t>перечнем направлений профессиональной </a:t>
            </a:r>
            <a:r>
              <a:rPr lang="ru-RU" sz="2000" dirty="0" smtClean="0"/>
              <a:t>подготовки в </a:t>
            </a:r>
            <a:r>
              <a:rPr lang="ru-RU" sz="2000" b="1" dirty="0" smtClean="0"/>
              <a:t>учреждениях СПО и ВПО ЛО</a:t>
            </a:r>
            <a:endParaRPr lang="ru-RU" sz="2000" b="1" dirty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8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1284" y="1087438"/>
            <a:ext cx="9875520" cy="4787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Взаимодействие «Школа-ВУЗ»:</a:t>
            </a:r>
          </a:p>
          <a:p>
            <a:pPr>
              <a:buFontTx/>
              <a:buChar char="-"/>
            </a:pPr>
            <a:r>
              <a:rPr lang="ru-RU" dirty="0"/>
              <a:t>Участие в </a:t>
            </a:r>
            <a:r>
              <a:rPr lang="ru-RU" dirty="0" err="1"/>
              <a:t>профориентационном</a:t>
            </a:r>
            <a:r>
              <a:rPr lang="ru-RU" dirty="0"/>
              <a:t> тестировании </a:t>
            </a:r>
            <a:r>
              <a:rPr lang="ru-RU" dirty="0" err="1"/>
              <a:t>СПбГЭТУ</a:t>
            </a:r>
            <a:r>
              <a:rPr lang="ru-RU" dirty="0"/>
              <a:t> «ЛЭТИ»;</a:t>
            </a:r>
          </a:p>
          <a:p>
            <a:pPr>
              <a:buFontTx/>
              <a:buChar char="-"/>
            </a:pPr>
            <a:r>
              <a:rPr lang="ru-RU" dirty="0"/>
              <a:t>Открытые </a:t>
            </a:r>
            <a:r>
              <a:rPr lang="ru-RU" dirty="0" err="1"/>
              <a:t>педклассов</a:t>
            </a:r>
            <a:r>
              <a:rPr lang="ru-RU" dirty="0"/>
              <a:t> (план – на базе МОУ «</a:t>
            </a:r>
            <a:r>
              <a:rPr lang="ru-RU" dirty="0" err="1"/>
              <a:t>Сланцевская</a:t>
            </a:r>
            <a:r>
              <a:rPr lang="ru-RU" dirty="0"/>
              <a:t> СОШ №3»;</a:t>
            </a:r>
          </a:p>
          <a:p>
            <a:pPr>
              <a:buFontTx/>
              <a:buChar char="-"/>
            </a:pPr>
            <a:r>
              <a:rPr lang="ru-RU" dirty="0" smtClean="0"/>
              <a:t>Участие в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мероприятиях ВУЗов (дистанционно)</a:t>
            </a:r>
          </a:p>
          <a:p>
            <a:pPr>
              <a:buFontTx/>
              <a:buChar char="-"/>
            </a:pPr>
            <a:r>
              <a:rPr lang="ru-RU" dirty="0" smtClean="0"/>
              <a:t>Использование возможности заключения </a:t>
            </a:r>
            <a:r>
              <a:rPr lang="ru-RU" b="1" dirty="0" smtClean="0"/>
              <a:t>целевых договоров </a:t>
            </a:r>
            <a:r>
              <a:rPr lang="ru-RU" dirty="0" smtClean="0"/>
              <a:t>с выпускниками 11 класса  на обучение по педагогическим специальностям</a:t>
            </a:r>
          </a:p>
          <a:p>
            <a:pPr>
              <a:buFontTx/>
              <a:buChar char="-"/>
            </a:pPr>
            <a:r>
              <a:rPr lang="ru-RU" dirty="0" smtClean="0"/>
              <a:t>2021 г. – заключили договора – 4 чел., воспользовались – 2 чел.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(Зайцева К. – ЛГУ, нач. классы, </a:t>
            </a:r>
            <a:r>
              <a:rPr lang="ru-RU" dirty="0" err="1" smtClean="0"/>
              <a:t>Калинана</a:t>
            </a:r>
            <a:r>
              <a:rPr lang="ru-RU" dirty="0" smtClean="0"/>
              <a:t> Ю. – РГПУ,  </a:t>
            </a:r>
            <a:r>
              <a:rPr lang="ru-RU" dirty="0" err="1" smtClean="0"/>
              <a:t>рус.язык</a:t>
            </a:r>
            <a:r>
              <a:rPr lang="ru-RU" dirty="0" smtClean="0"/>
              <a:t> и  </a:t>
            </a:r>
          </a:p>
          <a:p>
            <a:pPr marL="0" indent="0">
              <a:buNone/>
            </a:pPr>
            <a:r>
              <a:rPr lang="ru-RU" dirty="0" smtClean="0"/>
              <a:t>    литература) + 1 чел. (</a:t>
            </a:r>
            <a:r>
              <a:rPr lang="ru-RU" dirty="0" err="1" smtClean="0"/>
              <a:t>физ.культура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14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911</Words>
  <Application>Microsoft Office PowerPoint</Application>
  <PresentationFormat>Широкоэкранный</PresentationFormat>
  <Paragraphs>104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Пути повышения эффективности системы профессиональной  ориентации обучающихся</vt:lpstr>
      <vt:lpstr>Актуальность</vt:lpstr>
      <vt:lpstr>Проблема самоопределения после 9 класса:</vt:lpstr>
      <vt:lpstr>Презентация PowerPoint</vt:lpstr>
      <vt:lpstr>Мероприятия:</vt:lpstr>
      <vt:lpstr>Привлечение родителей к вопросам профориентации</vt:lpstr>
      <vt:lpstr>Федеральные мероприятия профориентационной направленности</vt:lpstr>
      <vt:lpstr>Одна из ведущих линий нацпроекта «Образование»:  сделать так, чтобы школа,  ВУЗ и будущий работодатель  были в одной связке </vt:lpstr>
      <vt:lpstr>Презентация PowerPoint</vt:lpstr>
      <vt:lpstr>ПОКАЗАТЕЛИ И КРИТЕРИИ  ЭФФЕКТИВНОСТИ И РЕЗУЛЬТАТИВНОСТИ ДЕЯТЕЛЬНОСТИ МУНИЦИПАЛЬНЫХ ОБЩЕОБРАЗОВАТЕЛЬНЫХ ОРГАНИЗАЦИЙ</vt:lpstr>
      <vt:lpstr>Пути повышения эффективности системы профориентационной работы: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повышения эффективности системы профессиональной  ориентации обучающихся</dc:title>
  <dc:creator>Учетная запись Майкрософт</dc:creator>
  <cp:lastModifiedBy>Lida</cp:lastModifiedBy>
  <cp:revision>16</cp:revision>
  <dcterms:created xsi:type="dcterms:W3CDTF">2021-12-27T05:22:33Z</dcterms:created>
  <dcterms:modified xsi:type="dcterms:W3CDTF">2022-01-26T21:19:12Z</dcterms:modified>
</cp:coreProperties>
</file>