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3" r:id="rId4"/>
    <p:sldId id="287" r:id="rId5"/>
    <p:sldId id="257" r:id="rId6"/>
    <p:sldId id="261" r:id="rId7"/>
    <p:sldId id="259" r:id="rId8"/>
    <p:sldId id="281" r:id="rId9"/>
    <p:sldId id="279" r:id="rId10"/>
    <p:sldId id="280" r:id="rId11"/>
    <p:sldId id="278" r:id="rId12"/>
    <p:sldId id="260" r:id="rId13"/>
    <p:sldId id="268" r:id="rId14"/>
    <p:sldId id="270" r:id="rId15"/>
    <p:sldId id="271" r:id="rId16"/>
    <p:sldId id="272" r:id="rId17"/>
    <p:sldId id="273" r:id="rId18"/>
    <p:sldId id="275" r:id="rId19"/>
    <p:sldId id="276" r:id="rId20"/>
    <p:sldId id="286" r:id="rId21"/>
    <p:sldId id="277" r:id="rId22"/>
    <p:sldId id="285" r:id="rId23"/>
    <p:sldId id="282" r:id="rId24"/>
    <p:sldId id="283" r:id="rId25"/>
    <p:sldId id="284" r:id="rId26"/>
    <p:sldId id="262" r:id="rId27"/>
    <p:sldId id="26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4660"/>
  </p:normalViewPr>
  <p:slideViewPr>
    <p:cSldViewPr>
      <p:cViewPr varScale="1">
        <p:scale>
          <a:sx n="71" d="100"/>
          <a:sy n="71" d="100"/>
        </p:scale>
        <p:origin x="-90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5D3B7FC-CDCD-4A87-838A-690AA0C01656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74DD87B-5882-49C6-9992-A188AD0CA1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B7FC-CDCD-4A87-838A-690AA0C01656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D87B-5882-49C6-9992-A188AD0C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B7FC-CDCD-4A87-838A-690AA0C01656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D87B-5882-49C6-9992-A188AD0CA1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B7FC-CDCD-4A87-838A-690AA0C01656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D87B-5882-49C6-9992-A188AD0CA1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5D3B7FC-CDCD-4A87-838A-690AA0C01656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74DD87B-5882-49C6-9992-A188AD0CA1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B7FC-CDCD-4A87-838A-690AA0C01656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D87B-5882-49C6-9992-A188AD0CA1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B7FC-CDCD-4A87-838A-690AA0C01656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D87B-5882-49C6-9992-A188AD0CA1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B7FC-CDCD-4A87-838A-690AA0C01656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D87B-5882-49C6-9992-A188AD0CA1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B7FC-CDCD-4A87-838A-690AA0C01656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D87B-5882-49C6-9992-A188AD0CA1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B7FC-CDCD-4A87-838A-690AA0C01656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D87B-5882-49C6-9992-A188AD0CA1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B7FC-CDCD-4A87-838A-690AA0C01656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D87B-5882-49C6-9992-A188AD0CA1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D3B7FC-CDCD-4A87-838A-690AA0C01656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4DD87B-5882-49C6-9992-A188AD0CA1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1;&#1080;&#1088;&#1072;%202015\&#1058;&#1072;&#1088;&#1072;&#1089;&#1086;&#1074;&#1072;%20&#1055;&#1086;&#1083;&#1080;&#1085;&#1072;%206%20&#1072;%20&#1082;&#1083;&#1072;&#1089;&#1089;\Iz_mf_Spirit-Klassnaya_muzika_dlya_prezentacii%20(1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714752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250 лет Эрмитажу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000636"/>
            <a:ext cx="6858000" cy="5334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Тарасова Полина, Сахарова Варвара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6а класс, МОУ «</a:t>
            </a:r>
            <a:r>
              <a:rPr lang="ru-RU" sz="1600" dirty="0" err="1" smtClean="0">
                <a:solidFill>
                  <a:srgbClr val="002060"/>
                </a:solidFill>
              </a:rPr>
              <a:t>Сланцевсеая</a:t>
            </a:r>
            <a:r>
              <a:rPr lang="ru-RU" sz="1600" dirty="0" smtClean="0">
                <a:solidFill>
                  <a:srgbClr val="002060"/>
                </a:solidFill>
              </a:rPr>
              <a:t> СОШ №1»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" name="Iz_mf_Spirit-Klassnaya_muzika_dlya_prezentaci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Рыцарский зал</a:t>
            </a:r>
          </a:p>
        </p:txBody>
      </p:sp>
      <p:pic>
        <p:nvPicPr>
          <p:cNvPr id="34820" name="Picture 4" descr="По залам Государственного Эрмитажа"/>
          <p:cNvPicPr>
            <a:picLocks noChangeAspect="1" noChangeArrowheads="1"/>
          </p:cNvPicPr>
          <p:nvPr/>
        </p:nvPicPr>
        <p:blipFill>
          <a:blip r:embed="rId2"/>
          <a:srcRect b="4315"/>
          <a:stretch>
            <a:fillRect/>
          </a:stretch>
        </p:blipFill>
        <p:spPr bwMode="auto">
          <a:xfrm>
            <a:off x="857224" y="1285860"/>
            <a:ext cx="7620000" cy="4857784"/>
          </a:xfrm>
          <a:prstGeom prst="rect">
            <a:avLst/>
          </a:prstGeom>
          <a:noFill/>
        </p:spPr>
      </p:pic>
    </p:spTree>
  </p:cSld>
  <p:clrMapOvr>
    <a:masterClrMapping/>
  </p:clrMapOvr>
  <p:transition advTm="603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335758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Великолепие картин Эрмитажа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Клод Моне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«Уголок сада в </a:t>
            </a:r>
            <a:r>
              <a:rPr lang="ru-RU" b="1" dirty="0" err="1" smtClean="0">
                <a:solidFill>
                  <a:srgbClr val="002060"/>
                </a:solidFill>
              </a:rPr>
              <a:t>Монжероне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00694" y="1500174"/>
            <a:ext cx="3470176" cy="4500594"/>
          </a:xfrm>
        </p:spPr>
        <p:txBody>
          <a:bodyPr>
            <a:noAutofit/>
          </a:bodyPr>
          <a:lstStyle/>
          <a:p>
            <a:pPr marL="92075" indent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Картина написана без деления на ближний и дальний планы, без ярко выраженного композиционного центра. Главный герой этой картины – поток всепроникающего света, подчеркивающий изменчивое великолепие природы.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2f90912a68e4cef343d5f45de3e7ce4f_2014-12-19_11-50-4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1285860"/>
            <a:ext cx="5046168" cy="4714908"/>
          </a:xfrm>
        </p:spPr>
      </p:pic>
    </p:spTree>
  </p:cSld>
  <p:clrMapOvr>
    <a:masterClrMapping/>
  </p:clrMapOvr>
  <p:transition advTm="1451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582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Б. </a:t>
            </a:r>
            <a:r>
              <a:rPr lang="ru-RU" b="1" dirty="0" err="1" smtClean="0">
                <a:solidFill>
                  <a:srgbClr val="002060"/>
                </a:solidFill>
              </a:rPr>
              <a:t>ван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дер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Аст</a:t>
            </a:r>
            <a:r>
              <a:rPr lang="ru-RU" b="1" dirty="0" smtClean="0">
                <a:solidFill>
                  <a:srgbClr val="002060"/>
                </a:solidFill>
              </a:rPr>
              <a:t>. «Натюрморт с фруктами»,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5286388"/>
            <a:ext cx="7358114" cy="1209692"/>
          </a:xfrm>
        </p:spPr>
        <p:txBody>
          <a:bodyPr>
            <a:normAutofit fontScale="92500"/>
          </a:bodyPr>
          <a:lstStyle/>
          <a:p>
            <a:pPr marL="273050" indent="-9525">
              <a:buNone/>
            </a:pPr>
            <a:r>
              <a:rPr lang="ru-RU" dirty="0" smtClean="0">
                <a:solidFill>
                  <a:srgbClr val="002060"/>
                </a:solidFill>
              </a:rPr>
              <a:t>Художник старается заполнить как можно большее пространство первого плана, как будто желая показать еще несколько красивых бабочек.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east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71538" y="1142984"/>
            <a:ext cx="7143800" cy="4143404"/>
          </a:xfrm>
        </p:spPr>
      </p:pic>
    </p:spTree>
  </p:cSld>
  <p:clrMapOvr>
    <a:masterClrMapping/>
  </p:clrMapOvr>
  <p:transition advTm="1056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Маргерит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Жерар</a:t>
            </a:r>
            <a:r>
              <a:rPr lang="ru-RU" b="1" dirty="0" smtClean="0">
                <a:solidFill>
                  <a:srgbClr val="002060"/>
                </a:solidFill>
              </a:rPr>
              <a:t> «Автопортрет с моделью, играющей на гитаре»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3643306" cy="4567254"/>
          </a:xfrm>
        </p:spPr>
        <p:txBody>
          <a:bodyPr>
            <a:normAutofit/>
          </a:bodyPr>
          <a:lstStyle/>
          <a:p>
            <a:pPr marL="273050" indent="-7938" algn="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Перед зрителем предстаёт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молодая красивая женщина: изящный профиль, длинные тёмные волосы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перехвачены лентой, атласное платье открывает тонкую шею.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tiLkU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14810" y="1214422"/>
            <a:ext cx="4357594" cy="507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193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914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Василий Поленов «Золотая осень»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286388"/>
            <a:ext cx="8715436" cy="1071570"/>
          </a:xfrm>
        </p:spPr>
        <p:txBody>
          <a:bodyPr>
            <a:noAutofit/>
          </a:bodyPr>
          <a:lstStyle/>
          <a:p>
            <a:pPr marL="85725" indent="-7938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Замерла умиротворенно-торжественная природа с ее изумительно чистыми красками ранней осени — с мягкой пожелтевшей зеленью лугов и золотом деревьев, прозрачной голубизной реки и нежными красками неба.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zolotaya-ose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00100" y="1214422"/>
            <a:ext cx="6715140" cy="4109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54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Адам Альбрехт «Лошади у крыльца»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4786322"/>
            <a:ext cx="8143900" cy="1571636"/>
          </a:xfrm>
        </p:spPr>
        <p:txBody>
          <a:bodyPr>
            <a:normAutofit lnSpcReduction="10000"/>
          </a:bodyPr>
          <a:lstStyle/>
          <a:p>
            <a:pPr marL="358775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Будучи участником и очевидцем похода Наполеона на Россию и ряда других военных конфликтов в Европе того времени Адам Альбрехт писал много картин на военную тематику, батальных сцен.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allfons.ru-300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14422"/>
            <a:ext cx="6143668" cy="353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59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Джон </a:t>
            </a:r>
            <a:r>
              <a:rPr lang="ru-RU" b="1" dirty="0" err="1" smtClean="0">
                <a:solidFill>
                  <a:srgbClr val="002060"/>
                </a:solidFill>
              </a:rPr>
              <a:t>Вуттон</a:t>
            </a:r>
            <a:r>
              <a:rPr lang="ru-RU" b="1" dirty="0" smtClean="0">
                <a:solidFill>
                  <a:srgbClr val="002060"/>
                </a:solidFill>
              </a:rPr>
              <a:t> «Собаки и сорока»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57752" y="1857364"/>
            <a:ext cx="3686172" cy="3429024"/>
          </a:xfrm>
        </p:spPr>
        <p:txBody>
          <a:bodyPr>
            <a:normAutofit/>
          </a:bodyPr>
          <a:lstStyle/>
          <a:p>
            <a:pPr marL="273050" indent="-7938">
              <a:buNone/>
            </a:pPr>
            <a:r>
              <a:rPr lang="ru-RU" sz="1400" dirty="0" smtClean="0">
                <a:solidFill>
                  <a:srgbClr val="7030A0"/>
                </a:solidFill>
              </a:rPr>
              <a:t/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На красочном полотне представлено восемь гончих псов, в нетерпении ждущих сигнала к охоте. Каждое животное наделено своим характером и особенностями окраски.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obaki-i-soroka-dzhon-vutton-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1428735"/>
            <a:ext cx="4643470" cy="4179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837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Диковинки Эрмитажа</a:t>
            </a:r>
          </a:p>
        </p:txBody>
      </p:sp>
    </p:spTree>
  </p:cSld>
  <p:clrMapOvr>
    <a:masterClrMapping/>
  </p:clrMapOvr>
  <p:transition advTm="231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Часы Павлин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86314" y="1428736"/>
            <a:ext cx="3827334" cy="3857652"/>
          </a:xfrm>
        </p:spPr>
        <p:txBody>
          <a:bodyPr>
            <a:normAutofit/>
          </a:bodyPr>
          <a:lstStyle/>
          <a:p>
            <a:pPr marL="179388" indent="-7938">
              <a:buNone/>
              <a:tabLst>
                <a:tab pos="179388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В Петербург часы прибыли в 1781 году… Оказывается петух обязан своим пением маленькому органчику с механизмом ритмичного прерывания подачи воздуха.</a:t>
            </a:r>
          </a:p>
        </p:txBody>
      </p:sp>
      <p:pic>
        <p:nvPicPr>
          <p:cNvPr id="5" name="Содержимое 4" descr="pavlin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1142984"/>
            <a:ext cx="3831209" cy="4937125"/>
          </a:xfrm>
        </p:spPr>
      </p:pic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142984"/>
            <a:ext cx="8286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cs typeface="Lucida Sans Unicode" pitchFamily="34" charset="0"/>
              </a:rPr>
              <a:t>Мы ни разу не были в Эрмитаже, но узнав, что в этом году Эрмитаж празднует свой юбилей, мы решила совершить виртуальную экскурсию по Эрмитажу.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cs typeface="Lucida Sans Unicode" pitchFamily="34" charset="0"/>
              </a:rPr>
              <a:t>Нам понравились картины, мы узнали много интересных фактов из жизни Эрмитажа, поэтому решили создать эту презентацию к юбилею Эрмитажа.</a:t>
            </a:r>
            <a:endParaRPr lang="ru-RU" sz="3200" dirty="0">
              <a:solidFill>
                <a:srgbClr val="002060"/>
              </a:solidFill>
              <a:latin typeface="Monotype Corsiva" pitchFamily="66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advTm="1221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Римская мозаика </a:t>
            </a:r>
          </a:p>
        </p:txBody>
      </p:sp>
      <p:pic>
        <p:nvPicPr>
          <p:cNvPr id="5" name="Содержимое 4" descr="0_7ae7c_3896ce96_ori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2379" y="1219200"/>
            <a:ext cx="3382431" cy="5073646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0562" y="1428736"/>
            <a:ext cx="4041648" cy="4937760"/>
          </a:xfrm>
        </p:spPr>
        <p:txBody>
          <a:bodyPr>
            <a:normAutofit/>
          </a:bodyPr>
          <a:lstStyle/>
          <a:p>
            <a:pPr marL="179388" indent="-7938">
              <a:buNone/>
              <a:tabLst>
                <a:tab pos="179388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Уменьшенная в два раза копия Римской мозаики, найденной при раскопках терм в 1780 году в городе </a:t>
            </a:r>
            <a:r>
              <a:rPr lang="ru-RU" sz="2400" dirty="0" err="1" smtClean="0">
                <a:solidFill>
                  <a:srgbClr val="002060"/>
                </a:solidFill>
              </a:rPr>
              <a:t>Окрикулум</a:t>
            </a:r>
            <a:r>
              <a:rPr lang="ru-RU" sz="2400" dirty="0" smtClean="0">
                <a:solidFill>
                  <a:srgbClr val="002060"/>
                </a:solidFill>
              </a:rPr>
              <a:t>. Здесь представлены персонажи античной мифологии: по центру голова Горгоны-медузы, бог Нептун и </a:t>
            </a:r>
            <a:r>
              <a:rPr lang="ru-RU" sz="2400" dirty="0" err="1" smtClean="0">
                <a:solidFill>
                  <a:srgbClr val="002060"/>
                </a:solidFill>
              </a:rPr>
              <a:t>обиталеи</a:t>
            </a:r>
            <a:r>
              <a:rPr lang="ru-RU" sz="2400" dirty="0" smtClean="0">
                <a:solidFill>
                  <a:srgbClr val="002060"/>
                </a:solidFill>
              </a:rPr>
              <a:t> его морского царства, сражающиеся </a:t>
            </a:r>
            <a:r>
              <a:rPr lang="ru-RU" sz="2400" dirty="0" err="1" smtClean="0">
                <a:solidFill>
                  <a:srgbClr val="002060"/>
                </a:solidFill>
              </a:rPr>
              <a:t>Лапиф</a:t>
            </a:r>
            <a:r>
              <a:rPr lang="ru-RU" sz="2400" dirty="0" smtClean="0">
                <a:solidFill>
                  <a:srgbClr val="002060"/>
                </a:solidFill>
              </a:rPr>
              <a:t> и Кентавр.</a:t>
            </a:r>
          </a:p>
        </p:txBody>
      </p:sp>
    </p:spTree>
  </p:cSld>
  <p:clrMapOvr>
    <a:masterClrMapping/>
  </p:clrMapOvr>
  <p:transition advTm="2159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Фонтан Слез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0_92de4_8680a4a2_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6414" y="1219200"/>
            <a:ext cx="3663347" cy="4937125"/>
          </a:xfrm>
        </p:spPr>
      </p:pic>
      <p:pic>
        <p:nvPicPr>
          <p:cNvPr id="5" name="Содержимое 4" descr="0_7ae7a_94c7021c_orig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07504" y="1216025"/>
            <a:ext cx="3291417" cy="4937125"/>
          </a:xfrm>
        </p:spPr>
      </p:pic>
    </p:spTree>
  </p:cSld>
  <p:clrMapOvr>
    <a:masterClrMapping/>
  </p:clrMapOvr>
  <p:transition advTm="815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357430"/>
            <a:ext cx="71702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Эрмитаж в годы войны </a:t>
            </a:r>
          </a:p>
        </p:txBody>
      </p:sp>
    </p:spTree>
  </p:cSld>
  <p:clrMapOvr>
    <a:masterClrMapping/>
  </p:clrMapOvr>
  <p:transition advTm="654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4071942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7938">
              <a:spcBef>
                <a:spcPts val="600"/>
              </a:spcBef>
              <a:buClr>
                <a:schemeClr val="accent1"/>
              </a:buClr>
              <a:buSzPct val="76000"/>
              <a:tabLst>
                <a:tab pos="179388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В июле 1941 года большая часть эрмитажной коллекции, два миллиона экспонатов, была вывезена двумя особо охраняемыми эшелонами через Вологду, Киров и Пермь в Свердловск. Третий эшелон вывезти не успели, и эти сокровища были спасены работниками Эрмитажа в его подвалах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7890" name="Picture 2" descr="36a0d81b0839056a635fb7e033f_prev"/>
          <p:cNvPicPr>
            <a:picLocks noChangeAspect="1" noChangeArrowheads="1"/>
          </p:cNvPicPr>
          <p:nvPr/>
        </p:nvPicPr>
        <p:blipFill>
          <a:blip r:embed="rId2"/>
          <a:srcRect b="4336"/>
          <a:stretch>
            <a:fillRect/>
          </a:stretch>
        </p:blipFill>
        <p:spPr bwMode="auto">
          <a:xfrm>
            <a:off x="285720" y="714356"/>
            <a:ext cx="4071966" cy="3012089"/>
          </a:xfrm>
          <a:prstGeom prst="rect">
            <a:avLst/>
          </a:prstGeom>
          <a:noFill/>
        </p:spPr>
      </p:pic>
      <p:pic>
        <p:nvPicPr>
          <p:cNvPr id="37892" name="Picture 4" descr="clip_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14356"/>
            <a:ext cx="4286279" cy="3000396"/>
          </a:xfrm>
          <a:prstGeom prst="rect">
            <a:avLst/>
          </a:prstGeom>
          <a:noFill/>
        </p:spPr>
      </p:pic>
    </p:spTree>
  </p:cSld>
  <p:clrMapOvr>
    <a:masterClrMapping/>
  </p:clrMapOvr>
  <p:transition advTm="1675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35824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7938">
              <a:buClr>
                <a:schemeClr val="accent1"/>
              </a:buClr>
              <a:buSzPct val="76000"/>
              <a:tabLst>
                <a:tab pos="179388" algn="l"/>
              </a:tabLst>
            </a:pPr>
            <a:r>
              <a:rPr lang="ru-RU" sz="2000" dirty="0" smtClean="0">
                <a:solidFill>
                  <a:srgbClr val="002060"/>
                </a:solidFill>
              </a:rPr>
              <a:t>«…Можно представить себе, как это было — промороженные за зиму стены Эрмитажа, которые покрылись инеем сверху донизу, шаги, гулко разносившиеся по пустым залам…</a:t>
            </a:r>
          </a:p>
          <a:p>
            <a:pPr marL="179388" indent="-7938">
              <a:buClr>
                <a:schemeClr val="accent1"/>
              </a:buClr>
              <a:buSzPct val="76000"/>
              <a:tabLst>
                <a:tab pos="179388" algn="l"/>
              </a:tabLst>
            </a:pPr>
            <a:r>
              <a:rPr lang="ru-RU" sz="2000" dirty="0" smtClean="0">
                <a:solidFill>
                  <a:srgbClr val="002060"/>
                </a:solidFill>
              </a:rPr>
              <a:t>Прямоугольники рам — золотых, дубовых, то маленьких, то огромных, то гладких, то с вычурной резьбой, украшенных орнаментом, рамы, которых раньше не замечали и которые теперь стали самостоятельными: одни — претендуя заполнить собой пустоту, другие — подчеркивая пустоту, которую они обнимали.</a:t>
            </a:r>
          </a:p>
        </p:txBody>
      </p:sp>
      <p:pic>
        <p:nvPicPr>
          <p:cNvPr id="38914" name="Picture 2" descr="clip_image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4746251" cy="32861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2786058"/>
            <a:ext cx="371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-7938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000" dirty="0" smtClean="0">
                <a:solidFill>
                  <a:srgbClr val="002060"/>
                </a:solidFill>
              </a:rPr>
              <a:t>Эти рамы — от Пуссена, Рембрандта, </a:t>
            </a:r>
            <a:r>
              <a:rPr lang="ru-RU" sz="2000" dirty="0" err="1" smtClean="0">
                <a:solidFill>
                  <a:srgbClr val="002060"/>
                </a:solidFill>
              </a:rPr>
              <a:t>Кранаха</a:t>
            </a:r>
            <a:r>
              <a:rPr lang="ru-RU" sz="2000" dirty="0" smtClean="0">
                <a:solidFill>
                  <a:srgbClr val="002060"/>
                </a:solidFill>
              </a:rPr>
              <a:t>, от голландцев, французов, итальянцев — были для </a:t>
            </a:r>
            <a:r>
              <a:rPr lang="ru-RU" sz="2000" dirty="0" err="1" smtClean="0">
                <a:solidFill>
                  <a:srgbClr val="002060"/>
                </a:solidFill>
              </a:rPr>
              <a:t>Губчевского</a:t>
            </a:r>
            <a:r>
              <a:rPr lang="ru-RU" sz="2000" dirty="0" smtClean="0">
                <a:solidFill>
                  <a:srgbClr val="002060"/>
                </a:solidFill>
              </a:rPr>
              <a:t> обозначением существующих картин. Он неотделимо видел внутри рам полотна во всех подробностях, оттенках света, красок — фигуры, лица, складки одежды, отдельные мазки...»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57488" y="6357958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Алесь Адамович, Даниил </a:t>
            </a:r>
            <a:r>
              <a:rPr lang="ru-RU" dirty="0" err="1" smtClean="0">
                <a:solidFill>
                  <a:srgbClr val="002060"/>
                </a:solidFill>
              </a:rPr>
              <a:t>Гранин</a:t>
            </a:r>
            <a:r>
              <a:rPr lang="ru-RU" dirty="0" smtClean="0">
                <a:solidFill>
                  <a:srgbClr val="002060"/>
                </a:solidFill>
              </a:rPr>
              <a:t> «Блокадная книга»</a:t>
            </a:r>
          </a:p>
          <a:p>
            <a:endParaRPr lang="ru-RU" dirty="0"/>
          </a:p>
        </p:txBody>
      </p:sp>
    </p:spTree>
  </p:cSld>
  <p:clrMapOvr>
    <a:masterClrMapping/>
  </p:clrMapOvr>
  <p:transition advTm="3990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7938">
              <a:buClr>
                <a:schemeClr val="accent1"/>
              </a:buClr>
              <a:buSzPct val="76000"/>
              <a:tabLst>
                <a:tab pos="179388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Эрмитаж распахнул свои двери для посетителей 8 ноября 1944 года, когда открылась "Временная выставка памятников искусства и культуры, остававшихся в Ленинграде во время блокады". А ровно через год, 8 ноября 1945 года Эрмитаж полностью открылся для публики.</a:t>
            </a:r>
          </a:p>
        </p:txBody>
      </p:sp>
      <p:pic>
        <p:nvPicPr>
          <p:cNvPr id="40966" name="Picture 6" descr="Эрмитаж отпраздновал 200-летие Отечественной войны 1812 года - Рамблер-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357430"/>
            <a:ext cx="4810124" cy="3200583"/>
          </a:xfrm>
          <a:prstGeom prst="rect">
            <a:avLst/>
          </a:prstGeom>
          <a:noFill/>
        </p:spPr>
      </p:pic>
      <p:pic>
        <p:nvPicPr>
          <p:cNvPr id="40964" name="Picture 4" descr="Прогулка по прекрасному Эрмитажу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23330"/>
            <a:ext cx="4357718" cy="3263190"/>
          </a:xfrm>
          <a:prstGeom prst="rect">
            <a:avLst/>
          </a:prstGeom>
          <a:noFill/>
        </p:spPr>
      </p:pic>
    </p:spTree>
  </p:cSld>
  <p:clrMapOvr>
    <a:masterClrMapping/>
  </p:clrMapOvr>
  <p:transition advTm="1020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Это интересно!..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8286808" cy="5000660"/>
          </a:xfrm>
        </p:spPr>
        <p:txBody>
          <a:bodyPr>
            <a:noAutofit/>
          </a:bodyPr>
          <a:lstStyle/>
          <a:p>
            <a:pPr marL="92075" lvl="5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Историк Павел </a:t>
            </a:r>
            <a:r>
              <a:rPr lang="ru-RU" sz="2400" dirty="0">
                <a:solidFill>
                  <a:srgbClr val="002060"/>
                </a:solidFill>
              </a:rPr>
              <a:t>Яковлевич Канн  привёл </a:t>
            </a:r>
            <a:r>
              <a:rPr lang="ru-RU" sz="2400" dirty="0" smtClean="0">
                <a:solidFill>
                  <a:srgbClr val="002060"/>
                </a:solidFill>
              </a:rPr>
              <a:t>в 1955 </a:t>
            </a:r>
            <a:r>
              <a:rPr lang="ru-RU" sz="2400" dirty="0">
                <a:solidFill>
                  <a:srgbClr val="002060"/>
                </a:solidFill>
              </a:rPr>
              <a:t>году </a:t>
            </a:r>
            <a:r>
              <a:rPr lang="ru-RU" sz="2400" dirty="0" smtClean="0">
                <a:solidFill>
                  <a:srgbClr val="002060"/>
                </a:solidFill>
              </a:rPr>
              <a:t>сведения </a:t>
            </a:r>
            <a:r>
              <a:rPr lang="ru-RU" sz="2400" dirty="0">
                <a:solidFill>
                  <a:srgbClr val="002060"/>
                </a:solidFill>
              </a:rPr>
              <a:t>об Эрмитаже: 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720725" lvl="5" indent="-366713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1945 окон</a:t>
            </a:r>
          </a:p>
          <a:p>
            <a:pPr marL="720725" lvl="5" indent="-366713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1786 дверей</a:t>
            </a:r>
          </a:p>
          <a:p>
            <a:pPr marL="720725" lvl="5" indent="-366713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117 лестниц</a:t>
            </a:r>
          </a:p>
          <a:p>
            <a:pPr marL="720725" lvl="5" indent="-366713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1050 </a:t>
            </a:r>
            <a:r>
              <a:rPr lang="ru-RU" sz="2400" dirty="0">
                <a:solidFill>
                  <a:srgbClr val="002060"/>
                </a:solidFill>
              </a:rPr>
              <a:t>парадных и жилых </a:t>
            </a:r>
            <a:r>
              <a:rPr lang="ru-RU" sz="2400" dirty="0" smtClean="0">
                <a:solidFill>
                  <a:srgbClr val="002060"/>
                </a:solidFill>
              </a:rPr>
              <a:t>помещений</a:t>
            </a:r>
          </a:p>
          <a:p>
            <a:pPr marL="92075" lvl="5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В</a:t>
            </a:r>
            <a:r>
              <a:rPr lang="ru-RU" sz="2400" dirty="0">
                <a:solidFill>
                  <a:srgbClr val="002060"/>
                </a:solidFill>
              </a:rPr>
              <a:t> 1927 году при реставрации фасада было обнаружено 13 слоёв разных красок!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92075" lvl="5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В настоящее время коллекция Эрмитажа насчитывает более 3 000 000 </a:t>
            </a:r>
            <a:r>
              <a:rPr lang="ru-RU" sz="2400" dirty="0" smtClean="0">
                <a:solidFill>
                  <a:srgbClr val="002060"/>
                </a:solidFill>
              </a:rPr>
              <a:t>экспонатов.</a:t>
            </a:r>
            <a:r>
              <a:rPr lang="ru-RU" sz="2400" dirty="0">
                <a:solidFill>
                  <a:srgbClr val="002060"/>
                </a:solidFill>
              </a:rPr>
              <a:t> Подсчитано, что для того чтобы увидеть каждый экспонат, постояв у каждого одну минуту, понадобится 8 лет. Чтобы увидеть все экспозиции, понадобится пройти более 20 километров</a:t>
            </a:r>
            <a:endParaRPr lang="ru-RU" sz="2400" dirty="0"/>
          </a:p>
          <a:p>
            <a:pPr marL="92075" lvl="5" indent="0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92075" lvl="5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advTm="1690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47863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Каждый раз я сюда прибывая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Как всегда, тороплюсь в Эрмитаж,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 нём душою своей отдыхая,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От искусства вхожу здесь я в раж.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Каждый раз я сюда прибывая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Как всегда, тороплюсь в Эрмитаж,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 нём ступеньки наверх я считая,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Продвигаясь на новый этаж.</a:t>
            </a:r>
          </a:p>
        </p:txBody>
      </p:sp>
      <p:pic>
        <p:nvPicPr>
          <p:cNvPr id="1026" name="Picture 2" descr="F:\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4571999" cy="3040378"/>
          </a:xfrm>
          <a:prstGeom prst="rect">
            <a:avLst/>
          </a:prstGeom>
          <a:noFill/>
        </p:spPr>
      </p:pic>
      <p:pic>
        <p:nvPicPr>
          <p:cNvPr id="1027" name="Picture 3" descr="F:\1372602144_dvorec-0006.jpg"/>
          <p:cNvPicPr>
            <a:picLocks noChangeAspect="1" noChangeArrowheads="1"/>
          </p:cNvPicPr>
          <p:nvPr/>
        </p:nvPicPr>
        <p:blipFill>
          <a:blip r:embed="rId3"/>
          <a:srcRect l="17187" b="6250"/>
          <a:stretch>
            <a:fillRect/>
          </a:stretch>
        </p:blipFill>
        <p:spPr bwMode="auto">
          <a:xfrm>
            <a:off x="5143504" y="142852"/>
            <a:ext cx="3890959" cy="33036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86446" y="571501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Автор: </a:t>
            </a:r>
            <a:r>
              <a:rPr lang="ru-RU" dirty="0" err="1" smtClean="0">
                <a:solidFill>
                  <a:srgbClr val="002060"/>
                </a:solidFill>
              </a:rPr>
              <a:t>Мурзин</a:t>
            </a:r>
            <a:r>
              <a:rPr lang="ru-RU" dirty="0" smtClean="0">
                <a:solidFill>
                  <a:srgbClr val="002060"/>
                </a:solidFill>
              </a:rPr>
              <a:t> Владимир</a:t>
            </a:r>
          </a:p>
          <a:p>
            <a:endParaRPr lang="ru-RU" dirty="0"/>
          </a:p>
        </p:txBody>
      </p:sp>
    </p:spTree>
  </p:cSld>
  <p:clrMapOvr>
    <a:masterClrMapping/>
  </p:clrMapOvr>
  <p:transition advTm="1590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Мой Эрмитаж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214554"/>
            <a:ext cx="7786742" cy="2571768"/>
          </a:xfrm>
        </p:spPr>
        <p:txBody>
          <a:bodyPr>
            <a:noAutofit/>
          </a:bodyPr>
          <a:lstStyle/>
          <a:p>
            <a:pPr marL="273050" indent="0" fontAlgn="t">
              <a:buNone/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cs typeface="Lucida Sans Unicode" pitchFamily="34" charset="0"/>
              </a:rPr>
              <a:t>Мое уединение – музейный страж, 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  <a:cs typeface="Lucida Sans Unicode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cs typeface="Lucida Sans Unicode" pitchFamily="34" charset="0"/>
              </a:rPr>
              <a:t>Приют отшельника, лишенного наследства... 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  <a:cs typeface="Lucida Sans Unicode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cs typeface="Lucida Sans Unicode" pitchFamily="34" charset="0"/>
              </a:rPr>
              <a:t>Я всей душой люблю мой Эрмитаж, 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  <a:cs typeface="Lucida Sans Unicode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cs typeface="Lucida Sans Unicode" pitchFamily="34" charset="0"/>
              </a:rPr>
              <a:t>Мой мир, мой сладкий привкус детства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cs typeface="Lucida Sans Unicode" pitchFamily="34" charset="0"/>
              </a:rPr>
              <a:t>Степанова Валерия</a:t>
            </a:r>
            <a:endParaRPr lang="ru-RU" sz="2400" dirty="0">
              <a:solidFill>
                <a:srgbClr val="002060"/>
              </a:solidFill>
              <a:latin typeface="Monotype Corsiva" pitchFamily="66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advTm="1118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Эрмита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4000528" cy="26670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071546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Слово «Эрмитаж» происходит от французского «</a:t>
            </a:r>
            <a:r>
              <a:rPr lang="ru-RU" sz="2400" dirty="0" err="1" smtClean="0">
                <a:solidFill>
                  <a:srgbClr val="002060"/>
                </a:solidFill>
              </a:rPr>
              <a:t>ermitage</a:t>
            </a:r>
            <a:r>
              <a:rPr lang="ru-RU" sz="2400" dirty="0" smtClean="0">
                <a:solidFill>
                  <a:srgbClr val="002060"/>
                </a:solidFill>
              </a:rPr>
              <a:t>», что значит «место уединения», «хижина отшельника». Это небольшие павильоны в роскошных парках для отдыха или общения.</a:t>
            </a:r>
            <a:endParaRPr lang="ru-RU" sz="2400" dirty="0"/>
          </a:p>
        </p:txBody>
      </p:sp>
      <p:pic>
        <p:nvPicPr>
          <p:cNvPr id="5" name="Содержимое 9" descr="0_a2ff2_9054ffe9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8" y="3214686"/>
            <a:ext cx="3571899" cy="2678924"/>
          </a:xfrm>
          <a:prstGeom prst="rect">
            <a:avLst/>
          </a:prstGeom>
        </p:spPr>
      </p:pic>
    </p:spTree>
  </p:cSld>
  <p:clrMapOvr>
    <a:masterClrMapping/>
  </p:clrMapOvr>
  <p:transition advTm="9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Государственный Эрмитаж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715436" cy="14239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Год основания Эрмитажа – 1764 -</a:t>
            </a:r>
            <a:r>
              <a:rPr lang="ru-RU" sz="2400" dirty="0" err="1" smtClean="0">
                <a:solidFill>
                  <a:srgbClr val="002060"/>
                </a:solidFill>
              </a:rPr>
              <a:t>й</a:t>
            </a:r>
            <a:r>
              <a:rPr lang="ru-RU" sz="2400" dirty="0" smtClean="0">
                <a:solidFill>
                  <a:srgbClr val="002060"/>
                </a:solidFill>
              </a:rPr>
              <a:t>. В залах Зимнего дворца была размещена первая коллекция картин, приобретенных по велению Екатерины II.</a:t>
            </a:r>
          </a:p>
          <a:p>
            <a:endParaRPr lang="ru-RU" dirty="0"/>
          </a:p>
        </p:txBody>
      </p:sp>
      <p:pic>
        <p:nvPicPr>
          <p:cNvPr id="16386" name="Picture 2" descr="Екатерина II Велик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428868"/>
            <a:ext cx="3025608" cy="34290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2357430"/>
            <a:ext cx="53578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400" dirty="0" smtClean="0">
                <a:solidFill>
                  <a:srgbClr val="002060"/>
                </a:solidFill>
              </a:rPr>
              <a:t>Екатерина покупала картины и скульптуры, приобрела коллекцию резного камня, медалей и монет. Для экспонатов  было построено специальное здание – Малый Эрмитаж (1764-1767 гг.).</a:t>
            </a:r>
          </a:p>
          <a:p>
            <a:pPr marL="274320" indent="-274320"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400" dirty="0" smtClean="0">
                <a:solidFill>
                  <a:srgbClr val="002060"/>
                </a:solidFill>
              </a:rPr>
              <a:t>Большой Эрмитаж – был выстроен вдоль Невы в 1775 г.</a:t>
            </a:r>
          </a:p>
          <a:p>
            <a:pPr marL="274320" indent="-274320"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400" dirty="0" smtClean="0">
                <a:solidFill>
                  <a:srgbClr val="002060"/>
                </a:solidFill>
              </a:rPr>
              <a:t>Эрмитажный театр возведен в 1783 г. </a:t>
            </a:r>
            <a:r>
              <a:rPr lang="ru-RU" sz="2400" dirty="0" err="1" smtClean="0">
                <a:solidFill>
                  <a:srgbClr val="002060"/>
                </a:solidFill>
              </a:rPr>
              <a:t>Джакомо</a:t>
            </a:r>
            <a:r>
              <a:rPr lang="ru-RU" sz="2400" dirty="0" smtClean="0">
                <a:solidFill>
                  <a:srgbClr val="002060"/>
                </a:solidFill>
              </a:rPr>
              <a:t> Кваренги.</a:t>
            </a:r>
          </a:p>
          <a:p>
            <a:endParaRPr lang="ru-RU" dirty="0"/>
          </a:p>
        </p:txBody>
      </p:sp>
    </p:spTree>
  </p:cSld>
  <p:clrMapOvr>
    <a:masterClrMapping/>
  </p:clrMapOvr>
  <p:transition advTm="2435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857364"/>
            <a:ext cx="8229600" cy="214314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Великолепие залов Эрмитажа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260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Малый тронный зал</a:t>
            </a:r>
          </a:p>
        </p:txBody>
      </p:sp>
      <p:pic>
        <p:nvPicPr>
          <p:cNvPr id="6" name="Picture 9" descr="hm5_2_1_9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214422"/>
            <a:ext cx="493368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петр и м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24566" y="1214422"/>
            <a:ext cx="2766968" cy="3643338"/>
          </a:xfrm>
          <a:prstGeom prst="rect">
            <a:avLst/>
          </a:prstGeom>
          <a:noFill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ltGray">
          <a:xfrm>
            <a:off x="428596" y="5143512"/>
            <a:ext cx="831853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Зал  посвящен памяти Петра </a:t>
            </a:r>
            <a:r>
              <a:rPr lang="en-US" sz="2400" dirty="0" smtClean="0">
                <a:solidFill>
                  <a:srgbClr val="002060"/>
                </a:solidFill>
              </a:rPr>
              <a:t>I</a:t>
            </a:r>
            <a:r>
              <a:rPr lang="ru-RU" sz="2400" dirty="0" smtClean="0">
                <a:solidFill>
                  <a:srgbClr val="002060"/>
                </a:solidFill>
              </a:rPr>
              <a:t>. Второе название зала – Петровский 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Tm="803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Георгиевский зал</a:t>
            </a:r>
          </a:p>
        </p:txBody>
      </p:sp>
      <p:pic>
        <p:nvPicPr>
          <p:cNvPr id="35844" name="Picture 4" descr="Георгиевский зал Эрмитаж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500990" cy="4993517"/>
          </a:xfrm>
          <a:prstGeom prst="rect">
            <a:avLst/>
          </a:prstGeom>
          <a:noFill/>
        </p:spPr>
      </p:pic>
    </p:spTree>
  </p:cSld>
  <p:clrMapOvr>
    <a:masterClrMapping/>
  </p:clrMapOvr>
  <p:transition advTm="387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Военная галерея 1812 года</a:t>
            </a:r>
          </a:p>
        </p:txBody>
      </p:sp>
      <p:pic>
        <p:nvPicPr>
          <p:cNvPr id="32770" name="Picture 2" descr="Огурцова на линии - Военная галерея 1812 года, Эрмитаж, Санкт-Петербур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6465206" cy="43074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572140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Главное   украшение – портреты героев,  защитивших  отечество.</a:t>
            </a:r>
            <a:r>
              <a:rPr lang="ru-RU" i="1" dirty="0" smtClean="0">
                <a:solidFill>
                  <a:srgbClr val="FFFF00"/>
                </a:solidFill>
              </a:rPr>
              <a:t>.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32776" name="Picture 8" descr="http://im2-tub-ru.yandex.net/i?id=d3d6868ca23f8956890e7802dcd18e88-135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2853" y="2714620"/>
            <a:ext cx="1203492" cy="1357322"/>
          </a:xfrm>
          <a:prstGeom prst="rect">
            <a:avLst/>
          </a:prstGeom>
          <a:noFill/>
        </p:spPr>
      </p:pic>
      <p:pic>
        <p:nvPicPr>
          <p:cNvPr id="32778" name="Picture 10" descr="http://im0-tub-ru.yandex.net/i?id=6c50456a11854f21c15b2296183dc510-108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2853" y="1285860"/>
            <a:ext cx="1203492" cy="1357322"/>
          </a:xfrm>
          <a:prstGeom prst="rect">
            <a:avLst/>
          </a:prstGeom>
          <a:noFill/>
        </p:spPr>
      </p:pic>
      <p:pic>
        <p:nvPicPr>
          <p:cNvPr id="32780" name="Picture 12" descr="http://im0-tub-ru.yandex.net/i?id=8d12d6c563b79b1194613a46035e88eb-29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0009" y="4143380"/>
            <a:ext cx="1185395" cy="1357322"/>
          </a:xfrm>
          <a:prstGeom prst="rect">
            <a:avLst/>
          </a:prstGeom>
          <a:noFill/>
        </p:spPr>
      </p:pic>
    </p:spTree>
  </p:cSld>
  <p:clrMapOvr>
    <a:masterClrMapping/>
  </p:clrMapOvr>
  <p:transition advTm="854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528</TotalTime>
  <Words>668</Words>
  <Application>Microsoft Office PowerPoint</Application>
  <PresentationFormat>Экран (4:3)</PresentationFormat>
  <Paragraphs>59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Начальная</vt:lpstr>
      <vt:lpstr>250 лет Эрмитажу</vt:lpstr>
      <vt:lpstr>Слайд 2</vt:lpstr>
      <vt:lpstr>Мой Эрмитаж</vt:lpstr>
      <vt:lpstr>Слайд 4</vt:lpstr>
      <vt:lpstr>Государственный Эрмитаж</vt:lpstr>
      <vt:lpstr>Великолепие залов Эрмитажа</vt:lpstr>
      <vt:lpstr>Малый тронный зал</vt:lpstr>
      <vt:lpstr>Георгиевский зал</vt:lpstr>
      <vt:lpstr>Военная галерея 1812 года</vt:lpstr>
      <vt:lpstr>Рыцарский зал</vt:lpstr>
      <vt:lpstr>Великолепие картин Эрмитажа</vt:lpstr>
      <vt:lpstr>Клод Моне  «Уголок сада в Монжероне»</vt:lpstr>
      <vt:lpstr>Б. ван дер Аст. «Натюрморт с фруктами», </vt:lpstr>
      <vt:lpstr>Маргерит Жерар «Автопортрет с моделью, играющей на гитаре» </vt:lpstr>
      <vt:lpstr>Василий Поленов «Золотая осень»</vt:lpstr>
      <vt:lpstr>Адам Альбрехт «Лошади у крыльца»</vt:lpstr>
      <vt:lpstr>Джон Вуттон «Собаки и сорока»</vt:lpstr>
      <vt:lpstr>Диковинки Эрмитажа</vt:lpstr>
      <vt:lpstr>Часы Павлин</vt:lpstr>
      <vt:lpstr>Римская мозаика </vt:lpstr>
      <vt:lpstr>Фонтан Слез</vt:lpstr>
      <vt:lpstr>Слайд 22</vt:lpstr>
      <vt:lpstr>Слайд 23</vt:lpstr>
      <vt:lpstr>Слайд 24</vt:lpstr>
      <vt:lpstr>Слайд 25</vt:lpstr>
      <vt:lpstr>Это интересно!..</vt:lpstr>
      <vt:lpstr>Слайд 27</vt:lpstr>
    </vt:vector>
  </TitlesOfParts>
  <Company>Школа 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250 лет Эрмитажу</dc:title>
  <dc:creator>Ученик</dc:creator>
  <cp:lastModifiedBy>User</cp:lastModifiedBy>
  <cp:revision>59</cp:revision>
  <dcterms:created xsi:type="dcterms:W3CDTF">2015-03-10T09:37:42Z</dcterms:created>
  <dcterms:modified xsi:type="dcterms:W3CDTF">2015-03-31T06:59:42Z</dcterms:modified>
</cp:coreProperties>
</file>